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41" r:id="rId1"/>
    <p:sldMasterId id="2147485965" r:id="rId2"/>
  </p:sldMasterIdLst>
  <p:notesMasterIdLst>
    <p:notesMasterId r:id="rId14"/>
  </p:notesMasterIdLst>
  <p:handoutMasterIdLst>
    <p:handoutMasterId r:id="rId15"/>
  </p:handoutMasterIdLst>
  <p:sldIdLst>
    <p:sldId id="1209" r:id="rId3"/>
    <p:sldId id="1327" r:id="rId4"/>
    <p:sldId id="1328" r:id="rId5"/>
    <p:sldId id="1329" r:id="rId6"/>
    <p:sldId id="1330" r:id="rId7"/>
    <p:sldId id="1331" r:id="rId8"/>
    <p:sldId id="1332" r:id="rId9"/>
    <p:sldId id="1333" r:id="rId10"/>
    <p:sldId id="1334" r:id="rId11"/>
    <p:sldId id="1335" r:id="rId12"/>
    <p:sldId id="1336" r:id="rId13"/>
  </p:sldIdLst>
  <p:sldSz cx="12192000" cy="6858000"/>
  <p:notesSz cx="7099300" cy="10234613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2F2F2"/>
    <a:srgbClr val="009900"/>
    <a:srgbClr val="002060"/>
    <a:srgbClr val="CFD5EA"/>
    <a:srgbClr val="ED7D31"/>
    <a:srgbClr val="528693"/>
    <a:srgbClr val="A5A5A5"/>
    <a:srgbClr val="000000"/>
    <a:srgbClr val="F8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4638" autoAdjust="0"/>
  </p:normalViewPr>
  <p:slideViewPr>
    <p:cSldViewPr snapToGrid="0">
      <p:cViewPr>
        <p:scale>
          <a:sx n="70" d="100"/>
          <a:sy n="70" d="100"/>
        </p:scale>
        <p:origin x="-1344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a-IR"/>
              <a:t>شرکت لوله و ماشین سازی ایران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4E785BA-21C7-48BD-8301-37D7D2BD329C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n-US"/>
              <a:t>99999999999999999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FC10112-3CF9-4816-AC81-1D09DACFFB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760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a-IR"/>
              <a:t>شرکت لوله و ماشین سازی ایران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075A090-111A-4306-A69E-C7407A1F3B27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n-US"/>
              <a:t>99999999999999999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FBE54DD-B600-4B61-BC65-576852E8D9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05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0885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6C0A-FAAF-409C-B397-63B48125B92D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3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AE86-FC00-45B8-B7BC-633C9AF5BC47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4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227B-B093-436D-BAF7-E6B5ECC4DA1F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3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6C0A-FAAF-409C-B397-63B48125B92D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37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0291-7072-4597-8ADF-FBEAC032D3F3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9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FF2C-E51E-4DC7-9B1B-979092F6255A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624E-5FA7-49BD-ABFC-FFECA5C6F6DF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A132-AD6A-4818-A8D3-B18BCDE815BE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00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325-9272-465D-A5DF-485DF7380A86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8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870-966B-4DDE-BCA9-CFC015EEB8CC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48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E4C6-4F3D-41C9-9797-07686B4FE0C3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50291-7072-4597-8ADF-FBEAC032D3F3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598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5DAE-7252-4315-892B-D34F5601A3A3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3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AE86-FC00-45B8-B7BC-633C9AF5BC47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46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227B-B093-436D-BAF7-E6B5ECC4DA1F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3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FF2C-E51E-4DC7-9B1B-979092F6255A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624E-5FA7-49BD-ABFC-FFECA5C6F6DF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3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A132-AD6A-4818-A8D3-B18BCDE815BE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0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74325-9272-465D-A5DF-485DF7380A86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8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870-966B-4DDE-BCA9-CFC015EEB8CC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4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E4C6-4F3D-41C9-9797-07686B4FE0C3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5DAE-7252-4315-892B-D34F5601A3A3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B09A-301B-4F89-B1AC-FF54AAF3FBCD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9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2" r:id="rId1"/>
    <p:sldLayoutId id="2147485943" r:id="rId2"/>
    <p:sldLayoutId id="2147485944" r:id="rId3"/>
    <p:sldLayoutId id="2147485945" r:id="rId4"/>
    <p:sldLayoutId id="2147485946" r:id="rId5"/>
    <p:sldLayoutId id="2147485947" r:id="rId6"/>
    <p:sldLayoutId id="2147485948" r:id="rId7"/>
    <p:sldLayoutId id="2147485949" r:id="rId8"/>
    <p:sldLayoutId id="2147485950" r:id="rId9"/>
    <p:sldLayoutId id="2147485951" r:id="rId10"/>
    <p:sldLayoutId id="2147485952" r:id="rId11"/>
  </p:sldLayoutIdLst>
  <p:hf sldNum="0" hdr="0" ftr="0" dt="0"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B09A-301B-4F89-B1AC-FF54AAF3FBCD}" type="datetime1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8FFB-B1B9-49A0-854E-30EF64AF51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9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6" r:id="rId1"/>
    <p:sldLayoutId id="2147485967" r:id="rId2"/>
    <p:sldLayoutId id="2147485968" r:id="rId3"/>
    <p:sldLayoutId id="2147485969" r:id="rId4"/>
    <p:sldLayoutId id="2147485970" r:id="rId5"/>
    <p:sldLayoutId id="2147485971" r:id="rId6"/>
    <p:sldLayoutId id="2147485972" r:id="rId7"/>
    <p:sldLayoutId id="2147485973" r:id="rId8"/>
    <p:sldLayoutId id="2147485974" r:id="rId9"/>
    <p:sldLayoutId id="2147485975" r:id="rId10"/>
    <p:sldLayoutId id="21474859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140"/>
            <a:ext cx="12191999" cy="5502191"/>
          </a:xfrm>
          <a:ln>
            <a:noFill/>
          </a:ln>
        </p:spPr>
        <p:txBody>
          <a:bodyPr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Some </a:t>
            </a:r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ongoing </a:t>
            </a:r>
            <a:r>
              <a:rPr lang="en-US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and completed cross-border projects</a:t>
            </a:r>
            <a:r>
              <a:rPr lang="fa-IR" sz="5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5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5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5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LMI CO. </a:t>
            </a:r>
            <a:r>
              <a:rPr lang="fa-IR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48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Ductile Iron Pipes (DN 100-DN2000)</a:t>
            </a:r>
            <a:endParaRPr lang="en-US" sz="48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" name="Picture 3" descr="آرم شركت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539552" cy="56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47342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.babaei.LMI\Desktop\IT\WipeOut14_31_2023_101423.784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Modifying water transmission line in Moscow (Russia)</a:t>
            </a: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690" y="2429301"/>
            <a:ext cx="8242109" cy="2975212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Employer : Moscow water organization </a:t>
            </a:r>
          </a:p>
          <a:p>
            <a:endParaRPr lang="en-US" sz="3800" b="1" dirty="0"/>
          </a:p>
          <a:p>
            <a:r>
              <a:rPr lang="en-US" sz="3800" b="1" dirty="0" smtClean="0"/>
              <a:t>Implementation year : 2021</a:t>
            </a:r>
            <a:endParaRPr lang="fa-IR" sz="3800" b="1" dirty="0"/>
          </a:p>
        </p:txBody>
      </p:sp>
      <p:pic>
        <p:nvPicPr>
          <p:cNvPr id="5" name="Picture 12" descr="پرچم ایران بر سر در دومای روسیه+ عک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2070" y="5705409"/>
            <a:ext cx="1819930" cy="9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33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z.babaei.LMI\Desktop\IT\WipeOut35_31_2023_103541.537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4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transmission network in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Latakia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(Syria)</a:t>
            </a: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039" y="2169993"/>
            <a:ext cx="9456761" cy="358936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Employer : </a:t>
            </a:r>
            <a:r>
              <a:rPr lang="en-US" sz="4000" b="1" dirty="0" err="1" smtClean="0"/>
              <a:t>Latakia</a:t>
            </a:r>
            <a:r>
              <a:rPr lang="en-US" sz="4000" b="1" dirty="0" smtClean="0"/>
              <a:t> water organization </a:t>
            </a:r>
          </a:p>
          <a:p>
            <a:endParaRPr lang="en-US" sz="4000" b="1" dirty="0"/>
          </a:p>
          <a:p>
            <a:endParaRPr lang="en-US" sz="4000" b="1" dirty="0" smtClean="0"/>
          </a:p>
          <a:p>
            <a:r>
              <a:rPr lang="en-US" sz="4000" b="1" dirty="0" smtClean="0"/>
              <a:t>Implementation year : 2021</a:t>
            </a:r>
            <a:endParaRPr lang="fa-IR" sz="4000" b="1" dirty="0"/>
          </a:p>
        </p:txBody>
      </p:sp>
      <p:pic>
        <p:nvPicPr>
          <p:cNvPr id="5" name="Picture 2" descr="E:\BK-tashakori\ارائه گزارشات داخلي\990807 بازديد ايميدرو\New folder\N82524190-71600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518382" y="5958000"/>
            <a:ext cx="1796448" cy="9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80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.babaei.LMI\Desktop\IT\WipeOut16_23_2023_101627.08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830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Transferring water to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Sultan (Kazakhstan)</a:t>
            </a:r>
            <a:endParaRPr lang="fa-I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814" y="1351128"/>
            <a:ext cx="8652682" cy="3521123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Employer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Sultan water department </a:t>
            </a: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 Participation and investment of Russian company </a:t>
            </a:r>
          </a:p>
          <a:p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Implementation year: 2022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8" descr="امضای سند همکاری 20 ساله بین ایران و قزاقستان | خبرگزاری فار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4000" y="5664193"/>
            <a:ext cx="1788000" cy="9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1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.babaei.LMI\Desktop\IT\WipeOut44_22_2023_114454.343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952" y="365125"/>
            <a:ext cx="770984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Transferring water to Basra (Iraq)</a:t>
            </a:r>
            <a:endParaRPr lang="fa-I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815" y="2224585"/>
            <a:ext cx="7915701" cy="32481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Employer: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Basra water organization and Basra governorship </a:t>
            </a: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Implementation year : 2022</a:t>
            </a:r>
            <a:endParaRPr lang="fa-I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E:\BK-tashakori\ارائه گزارشات داخلي\990514 بازديد ايميدرو و چادرملو\pic\پرچم-ایران-وعراق-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7873" y="5596227"/>
            <a:ext cx="1815153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2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.babaei.LMI\Desktop\IT\WipeOut11_31_2023_101126.67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78" y="0"/>
            <a:ext cx="12611100" cy="73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248" y="365125"/>
            <a:ext cx="8079474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Transferring water to Baghdad (Iraq)</a:t>
            </a:r>
            <a:endParaRPr lang="fa-IR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60" y="1992573"/>
            <a:ext cx="7764439" cy="418439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Employer :</a:t>
            </a:r>
          </a:p>
          <a:p>
            <a:pPr marL="0" indent="0">
              <a:buNone/>
            </a:pPr>
            <a:r>
              <a:rPr lang="en-US" sz="4000" b="1" dirty="0" smtClean="0"/>
              <a:t>Baghdad water organization 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b="1" dirty="0" smtClean="0"/>
              <a:t>Implementation year : 2022</a:t>
            </a:r>
            <a:endParaRPr lang="fa-IR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83940" y="6334780"/>
            <a:ext cx="439912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700" b="1" dirty="0" smtClean="0">
                <a:solidFill>
                  <a:srgbClr val="C00000"/>
                </a:solidFill>
              </a:rPr>
              <a:t>Earthquake Resistance Pipes </a:t>
            </a:r>
            <a:endParaRPr lang="fa-IR" sz="2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8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.babaei.LMI\Desktop\IT\WipeOut19_22_2023_111931.69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Transferring water to Erbil (Iraq)</a:t>
            </a: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802" y="2006221"/>
            <a:ext cx="8323997" cy="286603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Employer :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  Erbil water organization </a:t>
            </a:r>
          </a:p>
          <a:p>
            <a:endParaRPr lang="en-US" sz="3600" b="1" dirty="0"/>
          </a:p>
          <a:p>
            <a:r>
              <a:rPr lang="en-US" sz="3600" b="1" dirty="0" smtClean="0"/>
              <a:t>Implementation year : 2022</a:t>
            </a:r>
          </a:p>
        </p:txBody>
      </p:sp>
      <p:pic>
        <p:nvPicPr>
          <p:cNvPr id="5" name="Picture 2" descr="E:\BK-tashakori\ارائه گزارشات داخلي\990514 بازديد ايميدرو و چادرملو\pic\پرچم-ایران-وعراق-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6847" y="5691761"/>
            <a:ext cx="1815153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z.babaei.LMI\Desktop\presentation\اربيل\nody-عکس-پرچم-کردستان-16340902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847" y="5691761"/>
            <a:ext cx="1009934" cy="9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.babaei.LMI\Desktop\IT\WipeOut25_31_2023_102532.695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Transferring water to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Dahouk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(Iraqi Kurdistan)</a:t>
            </a: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348" y="1825625"/>
            <a:ext cx="7996451" cy="297838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Employer : </a:t>
            </a:r>
            <a:r>
              <a:rPr lang="en-US" sz="3600" b="1" dirty="0" err="1" smtClean="0"/>
              <a:t>Dahouk</a:t>
            </a:r>
            <a:r>
              <a:rPr lang="en-US" sz="3600" b="1" dirty="0" smtClean="0"/>
              <a:t> water organization</a:t>
            </a:r>
          </a:p>
          <a:p>
            <a:pPr marL="0" indent="0">
              <a:buNone/>
            </a:pPr>
            <a:r>
              <a:rPr lang="en-US" sz="3600" b="1" dirty="0" smtClean="0"/>
              <a:t> </a:t>
            </a:r>
          </a:p>
          <a:p>
            <a:endParaRPr lang="en-US" sz="3600" b="1" dirty="0"/>
          </a:p>
          <a:p>
            <a:r>
              <a:rPr lang="en-US" sz="3600" b="1" dirty="0" smtClean="0"/>
              <a:t>Implementation year : 2022</a:t>
            </a:r>
            <a:endParaRPr lang="fa-IR" sz="3600" b="1" dirty="0"/>
          </a:p>
        </p:txBody>
      </p:sp>
      <p:pic>
        <p:nvPicPr>
          <p:cNvPr id="5" name="Picture 2" descr="E:\BK-tashakori\ارائه گزارشات داخلي\990514 بازديد ايميدرو و چادرملو\pic\پرچم-ایران-وعراق-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70022" y="5692027"/>
            <a:ext cx="1815153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z.babaei.LMI\Desktop\presentation\اربيل\nody-عکس-پرچم-کردستان-16340902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665" y="5692027"/>
            <a:ext cx="1009934" cy="9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.babaei.LMI\Desktop\IT\WipeOut32_22_2023_113226.74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698" y="365125"/>
            <a:ext cx="921110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Transferring water to Bucharest city (Romania)</a:t>
            </a:r>
            <a:endParaRPr lang="fa-I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80" y="2210938"/>
            <a:ext cx="9101919" cy="319357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Employer : Bucharest water organization 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b="1" dirty="0" smtClean="0"/>
              <a:t>Implementation year : 2022</a:t>
            </a:r>
            <a:endParaRPr lang="fa-IR" sz="4000" b="1" dirty="0"/>
          </a:p>
        </p:txBody>
      </p:sp>
      <p:pic>
        <p:nvPicPr>
          <p:cNvPr id="5" name="Picture 14" descr="حجم معاملات تجاری ایران و رومانی ۵ برابر شد - ایرنا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79491" y="5678922"/>
            <a:ext cx="1812508" cy="9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3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z.babaei.LMI\Downloads\SHAREit\SM-G955F\photo\WipeOut10_22_2023_031014.644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860" y="365125"/>
            <a:ext cx="836494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Transferring water to Al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Zohur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residential area (Baghdad – Iraq)</a:t>
            </a:r>
            <a:endParaRPr lang="fa-I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0" y="2101755"/>
            <a:ext cx="7941860" cy="3398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Employer : </a:t>
            </a:r>
          </a:p>
          <a:p>
            <a:pPr marL="0" indent="0">
              <a:buNone/>
            </a:pPr>
            <a:r>
              <a:rPr lang="en-US" sz="3600" b="1" dirty="0" smtClean="0"/>
              <a:t>Baghdad water organization 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Implementation year : 2021</a:t>
            </a:r>
            <a:endParaRPr lang="fa-IR" sz="3600" b="1" dirty="0"/>
          </a:p>
        </p:txBody>
      </p:sp>
      <p:pic>
        <p:nvPicPr>
          <p:cNvPr id="7" name="Picture 2" descr="E:\BK-tashakori\ارائه گزارشات داخلي\990514 بازديد ايميدرو و چادرملو\pic\پرچم-ایران-وعراق-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76845" y="5678113"/>
            <a:ext cx="1815153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43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.babaei.LMI\Desktop\IT\WipeOut09_22_2023_110940.446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080" y="324182"/>
            <a:ext cx="8810768" cy="99965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Transferring water to Al –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Gharafeh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(Qatar) </a:t>
            </a:r>
            <a:endParaRPr lang="fa-I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872" y="2129051"/>
            <a:ext cx="8132928" cy="29752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Employer : Al-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Gharafeh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 organization 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year : 2021</a:t>
            </a:r>
            <a:endParaRPr lang="fa-I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E:\BK-tashakori\ارائه گزارشات داخلي\990514 بازديد ايميدرو و چادرملو\pic\JamNewsImage1100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3583" y="5958000"/>
            <a:ext cx="1808415" cy="9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5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13814</TotalTime>
  <Words>198</Words>
  <Application>Microsoft Office PowerPoint</Application>
  <PresentationFormat>Custom</PresentationFormat>
  <Paragraphs>52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25_Office Theme</vt:lpstr>
      <vt:lpstr>2_Office Theme</vt:lpstr>
      <vt:lpstr>Some  ongoing and completed cross-border projects  LMI CO.   Ductile Iron Pipes (DN 100-DN2000)</vt:lpstr>
      <vt:lpstr>                    Transferring water to Nur Sultan (Kazakhstan)</vt:lpstr>
      <vt:lpstr>Transferring water to Basra (Iraq)</vt:lpstr>
      <vt:lpstr>Transferring water to Baghdad (Iraq)</vt:lpstr>
      <vt:lpstr>Transferring water to Erbil (Iraq)</vt:lpstr>
      <vt:lpstr>Transferring water to Dahouk (Iraqi Kurdistan)</vt:lpstr>
      <vt:lpstr>Transferring water to Bucharest city (Romania)</vt:lpstr>
      <vt:lpstr>Transferring water to Al Zohur residential area (Baghdad – Iraq)</vt:lpstr>
      <vt:lpstr>Transferring water to Al – Gharafeh (Qatar) </vt:lpstr>
      <vt:lpstr>Modifying water transmission line in Moscow (Russia)</vt:lpstr>
      <vt:lpstr>Water transmission network in Latakia (Syria)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f.tashakori</dc:creator>
  <cp:lastModifiedBy>Zeinab Babaei</cp:lastModifiedBy>
  <cp:revision>2395</cp:revision>
  <dcterms:created xsi:type="dcterms:W3CDTF">2016-06-27T13:55:44Z</dcterms:created>
  <dcterms:modified xsi:type="dcterms:W3CDTF">2023-08-22T12:44:12Z</dcterms:modified>
</cp:coreProperties>
</file>